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9"/>
  </p:notesMasterIdLst>
  <p:sldIdLst>
    <p:sldId id="256" r:id="rId2"/>
    <p:sldId id="257" r:id="rId3"/>
    <p:sldId id="262" r:id="rId4"/>
    <p:sldId id="258" r:id="rId5"/>
    <p:sldId id="274" r:id="rId6"/>
    <p:sldId id="259" r:id="rId7"/>
    <p:sldId id="260" r:id="rId8"/>
    <p:sldId id="261" r:id="rId9"/>
    <p:sldId id="266" r:id="rId10"/>
    <p:sldId id="264" r:id="rId11"/>
    <p:sldId id="267" r:id="rId12"/>
    <p:sldId id="268" r:id="rId13"/>
    <p:sldId id="286" r:id="rId14"/>
    <p:sldId id="287" r:id="rId15"/>
    <p:sldId id="288" r:id="rId16"/>
    <p:sldId id="289" r:id="rId17"/>
    <p:sldId id="285" r:id="rId18"/>
    <p:sldId id="275" r:id="rId19"/>
    <p:sldId id="279" r:id="rId20"/>
    <p:sldId id="278" r:id="rId21"/>
    <p:sldId id="277" r:id="rId22"/>
    <p:sldId id="276" r:id="rId23"/>
    <p:sldId id="291" r:id="rId24"/>
    <p:sldId id="290" r:id="rId25"/>
    <p:sldId id="280" r:id="rId26"/>
    <p:sldId id="281" r:id="rId27"/>
    <p:sldId id="430" r:id="rId28"/>
    <p:sldId id="429" r:id="rId29"/>
    <p:sldId id="428" r:id="rId30"/>
    <p:sldId id="431" r:id="rId31"/>
    <p:sldId id="427" r:id="rId32"/>
    <p:sldId id="432" r:id="rId33"/>
    <p:sldId id="433" r:id="rId34"/>
    <p:sldId id="282" r:id="rId35"/>
    <p:sldId id="434" r:id="rId36"/>
    <p:sldId id="283" r:id="rId37"/>
    <p:sldId id="439" r:id="rId38"/>
    <p:sldId id="438" r:id="rId39"/>
    <p:sldId id="437" r:id="rId40"/>
    <p:sldId id="436" r:id="rId41"/>
    <p:sldId id="435" r:id="rId42"/>
    <p:sldId id="284" r:id="rId43"/>
    <p:sldId id="440" r:id="rId44"/>
    <p:sldId id="441" r:id="rId45"/>
    <p:sldId id="292" r:id="rId46"/>
    <p:sldId id="293" r:id="rId47"/>
    <p:sldId id="294" r:id="rId48"/>
    <p:sldId id="442" r:id="rId49"/>
    <p:sldId id="295" r:id="rId50"/>
    <p:sldId id="443" r:id="rId51"/>
    <p:sldId id="297" r:id="rId52"/>
    <p:sldId id="298" r:id="rId53"/>
    <p:sldId id="302" r:id="rId54"/>
    <p:sldId id="301" r:id="rId55"/>
    <p:sldId id="300" r:id="rId56"/>
    <p:sldId id="299" r:id="rId57"/>
    <p:sldId id="303" r:id="rId58"/>
    <p:sldId id="304" r:id="rId59"/>
    <p:sldId id="444" r:id="rId60"/>
    <p:sldId id="445" r:id="rId61"/>
    <p:sldId id="446" r:id="rId62"/>
    <p:sldId id="447" r:id="rId63"/>
    <p:sldId id="452" r:id="rId64"/>
    <p:sldId id="451" r:id="rId65"/>
    <p:sldId id="450" r:id="rId66"/>
    <p:sldId id="449" r:id="rId67"/>
    <p:sldId id="448" r:id="rId68"/>
    <p:sldId id="453" r:id="rId69"/>
    <p:sldId id="454" r:id="rId70"/>
    <p:sldId id="305" r:id="rId71"/>
    <p:sldId id="306" r:id="rId72"/>
    <p:sldId id="455" r:id="rId73"/>
    <p:sldId id="307" r:id="rId74"/>
    <p:sldId id="310" r:id="rId75"/>
    <p:sldId id="308" r:id="rId76"/>
    <p:sldId id="309" r:id="rId77"/>
    <p:sldId id="458" r:id="rId78"/>
    <p:sldId id="457" r:id="rId79"/>
    <p:sldId id="456" r:id="rId80"/>
    <p:sldId id="311" r:id="rId81"/>
    <p:sldId id="312" r:id="rId82"/>
    <p:sldId id="459" r:id="rId83"/>
    <p:sldId id="461" r:id="rId84"/>
    <p:sldId id="315" r:id="rId85"/>
    <p:sldId id="316" r:id="rId86"/>
    <p:sldId id="317" r:id="rId87"/>
    <p:sldId id="474" r:id="rId88"/>
    <p:sldId id="320" r:id="rId89"/>
    <p:sldId id="318" r:id="rId90"/>
    <p:sldId id="319" r:id="rId91"/>
    <p:sldId id="323" r:id="rId92"/>
    <p:sldId id="460" r:id="rId93"/>
    <p:sldId id="322" r:id="rId94"/>
    <p:sldId id="463" r:id="rId95"/>
    <p:sldId id="462" r:id="rId96"/>
    <p:sldId id="321" r:id="rId97"/>
    <p:sldId id="419" r:id="rId98"/>
    <p:sldId id="324" r:id="rId99"/>
    <p:sldId id="325" r:id="rId100"/>
    <p:sldId id="326" r:id="rId101"/>
    <p:sldId id="327" r:id="rId102"/>
    <p:sldId id="328" r:id="rId103"/>
    <p:sldId id="329" r:id="rId104"/>
    <p:sldId id="354" r:id="rId105"/>
    <p:sldId id="352" r:id="rId106"/>
    <p:sldId id="353" r:id="rId107"/>
    <p:sldId id="331" r:id="rId108"/>
    <p:sldId id="332" r:id="rId109"/>
    <p:sldId id="464" r:id="rId110"/>
    <p:sldId id="333" r:id="rId111"/>
    <p:sldId id="334" r:id="rId112"/>
    <p:sldId id="335" r:id="rId113"/>
    <p:sldId id="337" r:id="rId114"/>
    <p:sldId id="336" r:id="rId115"/>
    <p:sldId id="338" r:id="rId116"/>
    <p:sldId id="466" r:id="rId117"/>
    <p:sldId id="465" r:id="rId118"/>
    <p:sldId id="339" r:id="rId119"/>
    <p:sldId id="346" r:id="rId120"/>
    <p:sldId id="342" r:id="rId121"/>
    <p:sldId id="341" r:id="rId122"/>
    <p:sldId id="340" r:id="rId123"/>
    <p:sldId id="343" r:id="rId124"/>
    <p:sldId id="467" r:id="rId125"/>
    <p:sldId id="344" r:id="rId126"/>
    <p:sldId id="469" r:id="rId127"/>
    <p:sldId id="468" r:id="rId128"/>
    <p:sldId id="470" r:id="rId129"/>
    <p:sldId id="471" r:id="rId130"/>
    <p:sldId id="345" r:id="rId131"/>
    <p:sldId id="347" r:id="rId132"/>
    <p:sldId id="348" r:id="rId133"/>
    <p:sldId id="349" r:id="rId134"/>
    <p:sldId id="350" r:id="rId135"/>
    <p:sldId id="351" r:id="rId136"/>
    <p:sldId id="356" r:id="rId137"/>
    <p:sldId id="359" r:id="rId138"/>
    <p:sldId id="358" r:id="rId139"/>
    <p:sldId id="357" r:id="rId140"/>
    <p:sldId id="355" r:id="rId141"/>
    <p:sldId id="360" r:id="rId142"/>
    <p:sldId id="361" r:id="rId143"/>
    <p:sldId id="362" r:id="rId144"/>
    <p:sldId id="363" r:id="rId145"/>
    <p:sldId id="364" r:id="rId146"/>
    <p:sldId id="365" r:id="rId147"/>
    <p:sldId id="366" r:id="rId148"/>
    <p:sldId id="368" r:id="rId149"/>
    <p:sldId id="369" r:id="rId150"/>
    <p:sldId id="371" r:id="rId151"/>
    <p:sldId id="370" r:id="rId152"/>
    <p:sldId id="372" r:id="rId153"/>
    <p:sldId id="373" r:id="rId154"/>
    <p:sldId id="374" r:id="rId155"/>
    <p:sldId id="475" r:id="rId156"/>
    <p:sldId id="375" r:id="rId157"/>
    <p:sldId id="376" r:id="rId158"/>
    <p:sldId id="391" r:id="rId159"/>
    <p:sldId id="389" r:id="rId160"/>
    <p:sldId id="390" r:id="rId161"/>
    <p:sldId id="377" r:id="rId162"/>
    <p:sldId id="379" r:id="rId163"/>
    <p:sldId id="378" r:id="rId164"/>
    <p:sldId id="381" r:id="rId165"/>
    <p:sldId id="380" r:id="rId166"/>
    <p:sldId id="384" r:id="rId167"/>
    <p:sldId id="383" r:id="rId168"/>
    <p:sldId id="382" r:id="rId169"/>
    <p:sldId id="392" r:id="rId170"/>
    <p:sldId id="386" r:id="rId171"/>
    <p:sldId id="385" r:id="rId172"/>
    <p:sldId id="388" r:id="rId173"/>
    <p:sldId id="387" r:id="rId174"/>
    <p:sldId id="395" r:id="rId175"/>
    <p:sldId id="394" r:id="rId176"/>
    <p:sldId id="393" r:id="rId177"/>
    <p:sldId id="397" r:id="rId178"/>
    <p:sldId id="396" r:id="rId179"/>
    <p:sldId id="398" r:id="rId180"/>
    <p:sldId id="399" r:id="rId181"/>
    <p:sldId id="473" r:id="rId182"/>
    <p:sldId id="400" r:id="rId183"/>
    <p:sldId id="402" r:id="rId184"/>
    <p:sldId id="403" r:id="rId185"/>
    <p:sldId id="401" r:id="rId186"/>
    <p:sldId id="404" r:id="rId187"/>
    <p:sldId id="472" r:id="rId188"/>
    <p:sldId id="407" r:id="rId189"/>
    <p:sldId id="406" r:id="rId190"/>
    <p:sldId id="409" r:id="rId191"/>
    <p:sldId id="408" r:id="rId192"/>
    <p:sldId id="410" r:id="rId193"/>
    <p:sldId id="411" r:id="rId194"/>
    <p:sldId id="424" r:id="rId195"/>
    <p:sldId id="425" r:id="rId196"/>
    <p:sldId id="412" r:id="rId197"/>
    <p:sldId id="413" r:id="rId198"/>
    <p:sldId id="414" r:id="rId199"/>
    <p:sldId id="415" r:id="rId200"/>
    <p:sldId id="426" r:id="rId201"/>
    <p:sldId id="420" r:id="rId202"/>
    <p:sldId id="423" r:id="rId203"/>
    <p:sldId id="418" r:id="rId204"/>
    <p:sldId id="422" r:id="rId205"/>
    <p:sldId id="417" r:id="rId206"/>
    <p:sldId id="416" r:id="rId207"/>
    <p:sldId id="421" r:id="rId2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323" autoAdjust="0"/>
  </p:normalViewPr>
  <p:slideViewPr>
    <p:cSldViewPr snapToGrid="0" showGuides="1">
      <p:cViewPr varScale="1">
        <p:scale>
          <a:sx n="58" d="100"/>
          <a:sy n="58" d="100"/>
        </p:scale>
        <p:origin x="1182" y="4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B9B0B-3AB7-E744-9B9C-91A71A94633E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41D68-D309-4846-A92A-DAB67CF9E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Se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ria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bom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citar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falar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alguns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trabalhos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aqui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,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nao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8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baseline="0" dirty="0"/>
              <a:t> </a:t>
            </a:r>
            <a:r>
              <a:rPr lang="en-US" baseline="0" dirty="0" err="1"/>
              <a:t>estive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falando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acho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é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interessante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voce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destacar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fatores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projeto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especial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foram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mais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relevantes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aqui</a:t>
            </a:r>
            <a:r>
              <a:rPr lang="en-CA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6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Talvez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figu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do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raficos+estudos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melhor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se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ocupar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todo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o slide, o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acha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Faltou</a:t>
            </a:r>
            <a:r>
              <a:rPr lang="en-US" dirty="0"/>
              <a:t> a </a:t>
            </a:r>
            <a:r>
              <a:rPr lang="en-US" dirty="0" err="1"/>
              <a:t>inte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rrogacao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no “Study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2”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tem no </a:t>
            </a:r>
            <a:r>
              <a:rPr lang="en-US" dirty="0" err="1"/>
              <a:t>eixo</a:t>
            </a:r>
            <a:r>
              <a:rPr lang="en-US" baseline="0" dirty="0"/>
              <a:t> X e Y,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bom</a:t>
            </a:r>
            <a:r>
              <a:rPr lang="en-US" baseline="0" dirty="0"/>
              <a:t> </a:t>
            </a:r>
            <a:r>
              <a:rPr lang="en-US" baseline="0" dirty="0" err="1"/>
              <a:t>indica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aqui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no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seu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gráfico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7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Q </a:t>
            </a:r>
            <a:r>
              <a:rPr lang="en-US" dirty="0" err="1"/>
              <a:t>tal</a:t>
            </a:r>
            <a:r>
              <a:rPr lang="en-US" dirty="0"/>
              <a:t> </a:t>
            </a:r>
            <a:r>
              <a:rPr lang="en-US" dirty="0" err="1"/>
              <a:t>pensa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destacar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com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fontes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de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out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cores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determinados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itens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nas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frases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,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tipo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aqui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número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de issues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estudados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13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rovavelmente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porque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também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é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um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período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tem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já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menos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issues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serem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resolvidos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né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3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Quando</a:t>
            </a:r>
            <a:r>
              <a:rPr lang="en-US" dirty="0"/>
              <a:t> voce </a:t>
            </a:r>
            <a:r>
              <a:rPr lang="en-US" dirty="0" err="1"/>
              <a:t>menciona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 AUC e r2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é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interessante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indicar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eles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significam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(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útil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plateia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também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banca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)…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8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Esse</a:t>
            </a:r>
            <a:r>
              <a:rPr lang="en-US" dirty="0"/>
              <a:t> g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rafico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precisa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aumentado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fato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visto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… E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você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pode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destacar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itens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mais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impo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rtantes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a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medida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for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apresentando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 indo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mostrado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pelo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gráfico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também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né ?? E a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rase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lado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ou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abaixo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do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gráfico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… (idem</a:t>
            </a:r>
            <a:r>
              <a:rPr lang="en-CA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baseline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slides </a:t>
            </a:r>
            <a:r>
              <a:rPr lang="en-CA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seguintes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)&gt;..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41D68-D309-4846-A92A-DAB67CF9EFE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925050" y="6188075"/>
            <a:ext cx="2266950" cy="669925"/>
          </a:xfrm>
        </p:spPr>
        <p:txBody>
          <a:bodyPr/>
          <a:lstStyle>
            <a:lvl5pPr marL="1828800" indent="0">
              <a:buNone/>
              <a:defRPr>
                <a:latin typeface="Constantia" panose="02030602050306030303" pitchFamily="18" charset="0"/>
              </a:defRPr>
            </a:lvl5pPr>
          </a:lstStyle>
          <a:p>
            <a:pPr lvl="4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4409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5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69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430724"/>
          </a:xfrm>
        </p:spPr>
        <p:txBody>
          <a:bodyPr anchor="t"/>
          <a:lstStyle>
            <a:lvl1pPr>
              <a:defRPr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794"/>
            <a:ext cx="10515600" cy="4241073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838200" y="167845"/>
            <a:ext cx="10515600" cy="403225"/>
          </a:xfrm>
        </p:spPr>
        <p:txBody>
          <a:bodyPr/>
          <a:lstStyle>
            <a:lvl1pPr marL="0" indent="0">
              <a:buNone/>
              <a:defRPr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11734800" y="6407149"/>
            <a:ext cx="457200" cy="450851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Constantia" panose="02030602050306030303" pitchFamily="18" charset="0"/>
              </a:defRPr>
            </a:lvl1pPr>
          </a:lstStyle>
          <a:p>
            <a:pPr lvl="0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92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1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97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95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7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77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06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7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C770A-C74B-4677-B1F5-FC8EFF628EEC}" type="datetimeFigureOut">
              <a:rPr lang="en-CA" smtClean="0"/>
              <a:t>2017-02-03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03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03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Understanding the Delivery Delay of Addressed Issues in Large Software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0096"/>
            <a:ext cx="9144000" cy="1655762"/>
          </a:xfrm>
        </p:spPr>
        <p:txBody>
          <a:bodyPr/>
          <a:lstStyle/>
          <a:p>
            <a:r>
              <a:rPr lang="en-CA" b="1" dirty="0">
                <a:latin typeface="Constantia" panose="02030602050306030303" pitchFamily="18" charset="0"/>
              </a:rPr>
              <a:t>Candidate:</a:t>
            </a:r>
            <a:r>
              <a:rPr lang="en-CA" dirty="0">
                <a:latin typeface="Constantia" panose="02030602050306030303" pitchFamily="18" charset="0"/>
              </a:rPr>
              <a:t> </a:t>
            </a:r>
            <a:r>
              <a:rPr lang="en-CA" u="sng" dirty="0">
                <a:latin typeface="Constantia" panose="02030602050306030303" pitchFamily="18" charset="0"/>
              </a:rPr>
              <a:t>Daniel Alencar da Costa</a:t>
            </a:r>
          </a:p>
          <a:p>
            <a:r>
              <a:rPr lang="en-CA" b="1" dirty="0">
                <a:solidFill>
                  <a:srgbClr val="3366FF"/>
                </a:solidFill>
                <a:latin typeface="Constantia" panose="02030602050306030303" pitchFamily="18" charset="0"/>
              </a:rPr>
              <a:t>Advisors:</a:t>
            </a:r>
            <a:r>
              <a:rPr lang="en-CA" dirty="0">
                <a:solidFill>
                  <a:srgbClr val="3366FF"/>
                </a:solidFill>
                <a:latin typeface="Constantia" panose="02030602050306030303" pitchFamily="18" charset="0"/>
              </a:rPr>
              <a:t> </a:t>
            </a:r>
            <a:r>
              <a:rPr lang="en-CA" dirty="0" err="1">
                <a:solidFill>
                  <a:srgbClr val="3366FF"/>
                </a:solidFill>
                <a:latin typeface="Constantia" panose="02030602050306030303" pitchFamily="18" charset="0"/>
              </a:rPr>
              <a:t>Uirá</a:t>
            </a:r>
            <a:r>
              <a:rPr lang="en-CA" dirty="0">
                <a:solidFill>
                  <a:srgbClr val="3366FF"/>
                </a:solidFill>
                <a:latin typeface="Constantia" panose="02030602050306030303" pitchFamily="18" charset="0"/>
              </a:rPr>
              <a:t> Kulesza, Ahmed E. Hassan</a:t>
            </a:r>
          </a:p>
        </p:txBody>
      </p:sp>
      <p:pic>
        <p:nvPicPr>
          <p:cNvPr id="1026" name="Picture 2" descr="Image result for UFR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94" y="112153"/>
            <a:ext cx="1621612" cy="18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8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38953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Much effort has been invested on studying the needed time to address an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Current limitations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851836"/>
            <a:ext cx="466725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23006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Do rapid releases reduce delivery delays?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6500302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200122"/>
          </a:xfrm>
        </p:spPr>
        <p:txBody>
          <a:bodyPr>
            <a:normAutofit/>
          </a:bodyPr>
          <a:lstStyle/>
          <a:p>
            <a:r>
              <a:rPr lang="en-CA" dirty="0"/>
              <a:t>The allure of delivering new features more quickly has led many projects to adopt rapid release cycles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pic>
        <p:nvPicPr>
          <p:cNvPr id="5" name="Picture 2" descr="https://nicoyguevarratoons.files.wordpress.com/2016/01/the-flash-delivering-pizza-cartoon-versions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53" y="2912947"/>
            <a:ext cx="5581894" cy="42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206744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73346"/>
          </a:xfrm>
        </p:spPr>
        <p:txBody>
          <a:bodyPr>
            <a:normAutofit/>
          </a:bodyPr>
          <a:lstStyle/>
          <a:p>
            <a:r>
              <a:rPr lang="en-CA" dirty="0"/>
              <a:t>However, the speed at which features are delivered using rapid releases still needs to be empirically checked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6" name="Thought Bubble: Cloud 5"/>
          <p:cNvSpPr/>
          <p:nvPr/>
        </p:nvSpPr>
        <p:spPr>
          <a:xfrm rot="1160693">
            <a:off x="5738256" y="2620916"/>
            <a:ext cx="3345833" cy="197199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310103" y="3070587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Uh oh… again,</a:t>
            </a:r>
          </a:p>
          <a:p>
            <a:r>
              <a:rPr lang="en-CA" sz="2800" dirty="0">
                <a:latin typeface="Constantia" panose="02030602050306030303" pitchFamily="18" charset="0"/>
              </a:rPr>
              <a:t>no evidences…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045017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16147"/>
          </a:xfrm>
        </p:spPr>
        <p:txBody>
          <a:bodyPr>
            <a:normAutofit/>
          </a:bodyPr>
          <a:lstStyle/>
          <a:p>
            <a:r>
              <a:rPr lang="en-CA" dirty="0"/>
              <a:t>We set out to empirically compare the delivery delay of traditional and rapid releases of the Firefox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9600" y="447121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0400" y="445957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96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111 releases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04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73 releases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6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34,673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04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37,443 issues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61" y="2550104"/>
            <a:ext cx="2702950" cy="2027212"/>
          </a:xfrm>
          <a:prstGeom prst="rect">
            <a:avLst/>
          </a:prstGeom>
        </p:spPr>
      </p:pic>
      <p:pic>
        <p:nvPicPr>
          <p:cNvPr id="12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96" y="2738687"/>
            <a:ext cx="2418938" cy="16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367483" y="2838352"/>
            <a:ext cx="3169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4465" y="605811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1.0 to 4.0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5311" y="6059578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 to 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0409642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2138473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2438397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149070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4257215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73073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/>
              <a:t>Although issues are fixed more quickly in rapid releases, they are delivered more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Are addressed issues delivered more quickly in rapid releases?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0797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1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However, studying the required time to deliver addressed issues remains as an open challenge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Current limitations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9" y="2855289"/>
            <a:ext cx="8766730" cy="3849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263622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/>
              <a:t>Although issues are fixed more quickly in rapid releases, they are delivered more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Are addressed issues delivered more quickly in rapid releases?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9" y="2176584"/>
            <a:ext cx="5736847" cy="4636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37" y="2636912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361" y="422108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7937" y="544522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2173" y="6346775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09082" y="4228782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5760" y="387808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3568" y="335699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2948782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/>
              <a:t>There is no significant difference with respect to issues’ lifetime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Are addressed issues delivered more quickly in rapid releases?</a:t>
            </a:r>
          </a:p>
        </p:txBody>
      </p:sp>
    </p:spTree>
    <p:extLst>
      <p:ext uri="{BB962C8B-B14F-4D97-AF65-F5344CB8AC3E}">
        <p14:creationId xmlns:p14="http://schemas.microsoft.com/office/powerpoint/2010/main" val="18817257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/>
              <a:t>Fixed issues are delivered more consistently in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Are addressed issues delivered more quickly in rapid releases?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pic>
        <p:nvPicPr>
          <p:cNvPr id="7" name="Picture 2" descr="http://learnyousomeerlang.com/static/img/sh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4" y="3816604"/>
            <a:ext cx="2971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orig07.deviantart.net/def9/f/2015/095/3/e/3e1139e1b8291d70c7a5a7e9dc3679ee-d8ohm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590" y="3207255"/>
            <a:ext cx="3225969" cy="2580775"/>
          </a:xfrm>
          <a:prstGeom prst="rect">
            <a:avLst/>
          </a:prstGeom>
          <a:gradFill>
            <a:gsLst>
              <a:gs pos="13283">
                <a:srgbClr val="EBF3FA"/>
              </a:gs>
              <a:gs pos="53132">
                <a:srgbClr val="C8DDF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TextBox 8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1" name="Rounded Rectangular Callout 4"/>
          <p:cNvSpPr/>
          <p:nvPr/>
        </p:nvSpPr>
        <p:spPr>
          <a:xfrm>
            <a:off x="601362" y="2776151"/>
            <a:ext cx="2369384" cy="840260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can be faster!</a:t>
            </a: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8990589" y="1996225"/>
            <a:ext cx="2284051" cy="1324825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have consistent gains!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219487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568064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4441745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1704660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/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RQ2 – Why can traditional releases deliver addressed issues more quickly?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1382047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/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RQ2 – Why can traditional releases deliver addressed issues more quickly?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64" y="2427627"/>
            <a:ext cx="5635669" cy="444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8" y="2731657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12" y="4243825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88" y="5395953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24" y="6188041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764" y="2742086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6243" y="3766771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Minor </a:t>
            </a:r>
          </a:p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53200" y="4387536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7969274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/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RQ2 – Why can traditional releases deliver addressed issues more quickly?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8" y="2429230"/>
            <a:ext cx="5943600" cy="418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64" y="2429230"/>
            <a:ext cx="5635669" cy="444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8" y="2733260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12" y="424542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88" y="5397556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24" y="618964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764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6243" y="3768374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Minor </a:t>
            </a:r>
          </a:p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53200" y="4389139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3202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08917" y="3471475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3628314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50275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720804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33690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7161380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As in Study 1, we collect several factors that we suspect to share a relationship with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8404192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7691921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27735842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0825701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3149170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811190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Rounded Rectangle 34"/>
          <p:cNvSpPr/>
          <p:nvPr/>
        </p:nvSpPr>
        <p:spPr>
          <a:xfrm>
            <a:off x="5379868" y="4506386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46245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94591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20418" y="476738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Rounded Rectangle 38"/>
          <p:cNvSpPr/>
          <p:nvPr/>
        </p:nvSpPr>
        <p:spPr>
          <a:xfrm>
            <a:off x="5379868" y="5251205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6245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94591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0418" y="551220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6" name="Rounded Rectangle 42"/>
          <p:cNvSpPr/>
          <p:nvPr/>
        </p:nvSpPr>
        <p:spPr>
          <a:xfrm>
            <a:off x="5379868" y="5996024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46245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94591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20418" y="6257021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4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4591982"/>
            <a:ext cx="546359" cy="546359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381205" y="4603551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pic>
        <p:nvPicPr>
          <p:cNvPr id="4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5339897"/>
            <a:ext cx="546359" cy="54635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370225" y="5351467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6076280"/>
            <a:ext cx="546359" cy="54635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370225" y="6087850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2340487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/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Rounded Rectangle 34"/>
          <p:cNvSpPr/>
          <p:nvPr/>
        </p:nvSpPr>
        <p:spPr>
          <a:xfrm>
            <a:off x="5379868" y="4506386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46245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94591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20418" y="476738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Rounded Rectangle 38"/>
          <p:cNvSpPr/>
          <p:nvPr/>
        </p:nvSpPr>
        <p:spPr>
          <a:xfrm>
            <a:off x="5379868" y="5251205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6245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94591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0418" y="551220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6" name="Rounded Rectangle 42"/>
          <p:cNvSpPr/>
          <p:nvPr/>
        </p:nvSpPr>
        <p:spPr>
          <a:xfrm>
            <a:off x="5379868" y="5996024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46245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94591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20418" y="6257021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4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4591982"/>
            <a:ext cx="546359" cy="546359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381205" y="4603551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pic>
        <p:nvPicPr>
          <p:cNvPr id="4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5339897"/>
            <a:ext cx="546359" cy="54635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370225" y="5351467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6076280"/>
            <a:ext cx="546359" cy="54635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370225" y="6087850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46" name="Oval 45"/>
          <p:cNvSpPr/>
          <p:nvPr/>
        </p:nvSpPr>
        <p:spPr>
          <a:xfrm>
            <a:off x="7232353" y="454403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79118" y="40162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48" name="Arc 47"/>
          <p:cNvSpPr/>
          <p:nvPr/>
        </p:nvSpPr>
        <p:spPr>
          <a:xfrm rot="9089749">
            <a:off x="6679099" y="4484147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876722" y="45251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0" name="Arc 49"/>
          <p:cNvSpPr/>
          <p:nvPr/>
        </p:nvSpPr>
        <p:spPr>
          <a:xfrm rot="10800000">
            <a:off x="5039024" y="45740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3487" y="40289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FF000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423565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/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52876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2745520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29485189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 rapid release strategy is not a silver bullet to reduce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Conclusions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29" y="2000879"/>
            <a:ext cx="4723142" cy="4723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3129391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Why do Delivery Delays Occur?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3</a:t>
            </a:r>
          </a:p>
        </p:txBody>
      </p:sp>
    </p:spTree>
    <p:extLst>
      <p:ext uri="{BB962C8B-B14F-4D97-AF65-F5344CB8AC3E}">
        <p14:creationId xmlns:p14="http://schemas.microsoft.com/office/powerpoint/2010/main" val="23322594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Reach deeper knowledge that was gained through quantitative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39" y="2133154"/>
            <a:ext cx="273212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12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97485"/>
          </a:xfrm>
        </p:spPr>
        <p:txBody>
          <a:bodyPr>
            <a:normAutofit/>
          </a:bodyPr>
          <a:lstStyle/>
          <a:p>
            <a:r>
              <a:rPr lang="en-CA" dirty="0"/>
              <a:t>Verify to which extent our quantitative findings can be confirmed by our participants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50" y="2599912"/>
            <a:ext cx="3470500" cy="34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66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survey 37 participants from the Firefox, </a:t>
            </a:r>
            <a:r>
              <a:rPr lang="en-CA" dirty="0" err="1"/>
              <a:t>ArgoUML</a:t>
            </a:r>
            <a:r>
              <a:rPr lang="en-CA" dirty="0"/>
              <a:t>, and Eclipse projects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86" y="2235293"/>
            <a:ext cx="4479827" cy="4479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864316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9093277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1277463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263941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728614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4481913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18041823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The most recurrent themes are ‘</a:t>
            </a:r>
            <a:r>
              <a:rPr lang="en-CA" i="1" dirty="0"/>
              <a:t>development activities</a:t>
            </a:r>
            <a:r>
              <a:rPr lang="en-CA" dirty="0"/>
              <a:t>’, ‘</a:t>
            </a:r>
            <a:r>
              <a:rPr lang="en-CA" i="1" dirty="0"/>
              <a:t>decision making</a:t>
            </a:r>
            <a:r>
              <a:rPr lang="en-CA" dirty="0"/>
              <a:t>’, ‘</a:t>
            </a:r>
            <a:r>
              <a:rPr lang="en-CA" i="1" dirty="0"/>
              <a:t>risk’</a:t>
            </a:r>
            <a:r>
              <a:rPr lang="en-CA" dirty="0"/>
              <a:t>, ‘</a:t>
            </a:r>
            <a:r>
              <a:rPr lang="en-CA" i="1" dirty="0"/>
              <a:t>frustration</a:t>
            </a:r>
            <a:r>
              <a:rPr lang="en-CA" dirty="0"/>
              <a:t>’, and ‘</a:t>
            </a:r>
            <a:r>
              <a:rPr lang="en-CA" i="1" dirty="0"/>
              <a:t>team collaboration</a:t>
            </a:r>
            <a:r>
              <a:rPr lang="en-CA" dirty="0"/>
              <a:t>’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What are developers’ perceptions as to why delivery delay occur?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2686249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Additional testing is one of the main perceived reasons as to why delivery delay occurs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4401293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Additional testing is one of the main perceived reasons as to why delivery delay occurs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2323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Lack of “</a:t>
            </a:r>
            <a:r>
              <a:rPr lang="en-CA" i="1" dirty="0"/>
              <a:t>actual user testing beyond what QA can provide</a:t>
            </a:r>
            <a:r>
              <a:rPr lang="en-CA" dirty="0"/>
              <a:t>”</a:t>
            </a:r>
          </a:p>
          <a:p>
            <a:r>
              <a:rPr lang="en-CA" dirty="0"/>
              <a:t>                                                                    </a:t>
            </a:r>
            <a:r>
              <a:rPr lang="en-CA" u="sng" dirty="0"/>
              <a:t>F17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3975574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/>
              <a:t>Another main perceived reason is the workload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731327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Another main perceived reason is the workload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334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As the delayed completed issues stack up, they are harder to integrate (the codebase is constantly changing, merge issues might emerge)</a:t>
            </a:r>
            <a:r>
              <a:rPr lang="en-CA" dirty="0"/>
              <a:t>”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E30</a:t>
            </a:r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653031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/>
              <a:t>‘Timing’ </a:t>
            </a:r>
            <a:r>
              <a:rPr lang="en-CA" dirty="0"/>
              <a:t>and </a:t>
            </a:r>
            <a:r>
              <a:rPr lang="en-CA" i="1" dirty="0"/>
              <a:t>‘prioritization’</a:t>
            </a:r>
            <a:r>
              <a:rPr lang="en-CA" dirty="0"/>
              <a:t> emerge as the most recurrent themes with respect to ‘decision making’</a:t>
            </a:r>
            <a:endParaRPr lang="en-CA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Decision making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6584377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‘Timing’ 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and 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‘prioritization’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emerge as the most recurrent themes with respect to ‘decision making’</a:t>
            </a:r>
            <a:endParaRPr lang="en-CA" i="1" dirty="0">
              <a:solidFill>
                <a:srgbClr val="FF0000">
                  <a:alpha val="29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Decision making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334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Issues can be delayed because they were addressed too late in the release cycle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E28</a:t>
            </a:r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6548672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424057"/>
          </a:xfrm>
        </p:spPr>
        <p:txBody>
          <a:bodyPr/>
          <a:lstStyle/>
          <a:p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‘Timing’ 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and 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‘prioritization’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emerge as the most recurrent themes with respect to ‘decision making’</a:t>
            </a:r>
            <a:endParaRPr lang="en-CA" i="1" dirty="0">
              <a:solidFill>
                <a:srgbClr val="FF0000">
                  <a:alpha val="29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Decision making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20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Issues can be delayed because they were addressed too late in the release cycle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E28</a:t>
            </a:r>
          </a:p>
          <a:p>
            <a:endParaRPr lang="en-CA" dirty="0">
              <a:solidFill>
                <a:srgbClr val="FF0000">
                  <a:alpha val="29000"/>
                </a:srgb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71196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prioritizing and re-prioritizing tasks to be sure you are building things on time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F07</a:t>
            </a:r>
          </a:p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210675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906681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</a:t>
            </a:r>
            <a:r>
              <a:rPr lang="en-CA" i="1" dirty="0"/>
              <a:t>Compatibility</a:t>
            </a:r>
            <a:r>
              <a:rPr lang="en-CA" dirty="0"/>
              <a:t>’ emerged as the most recurrent theme with respect to risk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Risk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17344710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Compatibility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 emerged as the most recurrent theme with respect to risk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Risk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Issues can break third-party websites and can generate incompatibility with third-party software that users install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F12</a:t>
            </a:r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83271963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majority source of frustration is users’ ‘</a:t>
            </a:r>
            <a:r>
              <a:rPr lang="en-CA" i="1" dirty="0"/>
              <a:t>expectation</a:t>
            </a:r>
            <a:r>
              <a:rPr lang="en-CA" dirty="0"/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Frustration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1397346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The majority source of frustration is users’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expectation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Frustration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as a user, it’s like when you are waiting your suitcase in the airport</a:t>
            </a:r>
          </a:p>
          <a:p>
            <a:r>
              <a:rPr lang="en-CA" i="1" dirty="0"/>
              <a:t>to come out on the belt. You know it has to be there, but you keep waiting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009709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The majority source of frustration is users’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expectation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Frustration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as a user, it’s like when you are waiting your suitcase in the airport</a:t>
            </a:r>
          </a:p>
          <a:p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to come out on the belt. You know it has to be there, but you keep waiting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F07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it’s like a gift for Christmas, but the day of Christmas is postponed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F14</a:t>
            </a:r>
          </a:p>
          <a:p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741597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Team collaboration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16213799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Team collaboration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sometimes, issues that require cross-team cooperation may be delayed when the issue is differently prioritized by each team.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0811422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Team collaboration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sometimes, issues that require cross-team cooperation may be delayed when the issue is differently prioritized by each team.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F23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generally happens when marketing wants to make a splash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F21</a:t>
            </a:r>
          </a:p>
          <a:p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41083019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7947872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30732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139966"/>
            <a:ext cx="10515600" cy="11569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256904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8368655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The main themes about the impact of adopting rapid cycles can be grouped into: ‘</a:t>
            </a:r>
            <a:r>
              <a:rPr lang="en-CA" i="1" dirty="0"/>
              <a:t>management</a:t>
            </a:r>
            <a:r>
              <a:rPr lang="en-CA" dirty="0"/>
              <a:t>’, ‘</a:t>
            </a:r>
            <a:r>
              <a:rPr lang="en-CA" i="1" dirty="0"/>
              <a:t>delivery</a:t>
            </a:r>
            <a:r>
              <a:rPr lang="en-CA" dirty="0"/>
              <a:t>’, and ‘</a:t>
            </a:r>
            <a:r>
              <a:rPr lang="en-CA" i="1" dirty="0"/>
              <a:t>development</a:t>
            </a:r>
            <a:r>
              <a:rPr lang="en-CA" dirty="0"/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RQ2 – What are developers’ perceptions of shifting to a rapid release cycle?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24556904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most recurrent theme regarding management is ‘</a:t>
            </a:r>
            <a:r>
              <a:rPr lang="en-CA" i="1" dirty="0"/>
              <a:t>flexibility</a:t>
            </a:r>
            <a:r>
              <a:rPr lang="en-CA" dirty="0"/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25774220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The most recurrent theme regarding management is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flexibility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it is more flexible, since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  <a:r>
              <a:rPr lang="en-CA" i="1" dirty="0"/>
              <a:t>if an important issue pushed back a less important change and it misses the release cycle, it’s not a huge deal with rapid releases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39505275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recurrent theme regarding management was ‘</a:t>
            </a:r>
            <a:r>
              <a:rPr lang="en-CA" i="1" dirty="0"/>
              <a:t>risk mitigation</a:t>
            </a:r>
            <a:r>
              <a:rPr lang="en-CA" dirty="0"/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3659497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Another recurrent theme regarding management was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risk mitigation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able to identify issues sooner. It is easier to identify issues when you have only deployed 3 new commits than 100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3724977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By far, the most recurrent theme was the allure of ‘</a:t>
            </a:r>
            <a:r>
              <a:rPr lang="en-CA" i="1" dirty="0"/>
              <a:t>faster delivery</a:t>
            </a:r>
            <a:r>
              <a:rPr lang="en-CA" dirty="0"/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1824760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By far, the most recurrent theme was the allure of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faster delivery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increasing speed of getting new features to</a:t>
            </a:r>
          </a:p>
          <a:p>
            <a:r>
              <a:rPr lang="en-CA" i="1" dirty="0"/>
              <a:t>users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3174378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By far, the most recurrent theme was the allure of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faster delivery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increasing speed of getting new features to</a:t>
            </a:r>
          </a:p>
          <a:p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users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F05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21494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getting new features to users sooner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9405362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267489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/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667237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rapid releases</a:t>
            </a:r>
            <a:r>
              <a:rPr lang="en-CA" dirty="0"/>
              <a:t> </a:t>
            </a:r>
            <a:r>
              <a:rPr lang="en-CA" i="1" dirty="0"/>
              <a:t>reduce the time to deliver issues to end users in some cases, and lengthen them in others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F22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2591596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rapid releases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reduce the time to deliver issues to end users in some cases, and lengthen them in others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F22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404049"/>
            <a:ext cx="10515600" cy="22020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Low priority issues (new features) take less time to be delivered, whereas high priority ones (important bugs) take more time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     </a:t>
            </a:r>
            <a:r>
              <a:rPr lang="en-CA" u="sng" dirty="0"/>
              <a:t>F24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1874718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</a:t>
            </a:r>
            <a:r>
              <a:rPr lang="en-CA" i="1" dirty="0"/>
              <a:t>Faster user feedback</a:t>
            </a:r>
            <a:r>
              <a:rPr lang="en-CA" dirty="0"/>
              <a:t>’ is another important theme regarding delivery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817696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Faster user feedback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 is another important theme regarding delivery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you don’t find yourself fixing a bug that you introduced two years ago which</a:t>
            </a:r>
          </a:p>
          <a:p>
            <a:r>
              <a:rPr lang="en-CA" i="1" dirty="0"/>
              <a:t>the field only discovered on the release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/>
              <a:t>E29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38156147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Several themes emerged regarding development: </a:t>
            </a:r>
            <a:r>
              <a:rPr lang="en-CA" i="1" dirty="0"/>
              <a:t>‘quality’, ‘better motivation’, and ‘better prototyping’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26936233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Several themes emerged regarding development: 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‘quality’, ‘better motivation’, and ‘better prototyping’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quality of delivered code should remain the same or improve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/>
              <a:t>E26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26030271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Several themes emerged regarding development: 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‘quality’, ‘better motivation’, and ‘better prototyping’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quality of delivered code should remain the same or improve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E26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682061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fix bugs quickly [and] prototype features, having results in few months.</a:t>
            </a:r>
            <a:r>
              <a:rPr lang="en-CA" dirty="0"/>
              <a:t>’’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/>
              <a:t>E27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42610993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2285690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5008440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26379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3049208"/>
          </a:xfrm>
        </p:spPr>
        <p:txBody>
          <a:bodyPr>
            <a:normAutofit/>
          </a:bodyPr>
          <a:lstStyle/>
          <a:p>
            <a:r>
              <a:rPr lang="en-CA" dirty="0"/>
              <a:t>We perform three studies towards the general question: </a:t>
            </a:r>
            <a:r>
              <a:rPr lang="en-CA" u="sng" dirty="0"/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Thesis proposal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508449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We request feedback about our two studied themes: </a:t>
            </a:r>
            <a:r>
              <a:rPr lang="en-CA" i="1" u="sng" dirty="0"/>
              <a:t>reasons for delivery delay</a:t>
            </a:r>
            <a:r>
              <a:rPr lang="en-CA" dirty="0"/>
              <a:t> and </a:t>
            </a:r>
            <a:r>
              <a:rPr lang="en-CA" i="1" u="sng" dirty="0"/>
              <a:t>impact of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RQ3 – To what extent do developers agree with our quantitative findings?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2360964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We present our data that was obtained in Study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Reasons for delivery delay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8965350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We present our data that was obtained in Study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Reasons for delivery delay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8972798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/>
              <a:t>The most recurrent theme cited by our participants was ‘</a:t>
            </a:r>
            <a:r>
              <a:rPr lang="en-CA" i="1" dirty="0"/>
              <a:t>workload</a:t>
            </a:r>
            <a:r>
              <a:rPr lang="en-CA" dirty="0"/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Reasons for delivery delay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10175379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workload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Reasons for delivery delay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9"/>
            <a:ext cx="10515600" cy="149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committers are too busy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E27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12901724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workload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Reasons for delivery delay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9"/>
            <a:ext cx="10515600" cy="149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“</a:t>
            </a:r>
            <a:r>
              <a:rPr lang="en-CA" i="1" dirty="0">
                <a:solidFill>
                  <a:srgbClr val="FF0000">
                    <a:alpha val="29000"/>
                  </a:srgbClr>
                </a:solidFill>
              </a:rPr>
              <a:t>committers are too busy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rgbClr val="FF0000">
                    <a:alpha val="29000"/>
                  </a:srgbClr>
                </a:solidFill>
              </a:rPr>
              <a:t>E27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338734"/>
            <a:ext cx="10515600" cy="1996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/>
              <a:t>“</a:t>
            </a:r>
            <a:r>
              <a:rPr lang="en-CA" i="1" dirty="0"/>
              <a:t>there might be delays in reviews when issues are completed</a:t>
            </a:r>
            <a:r>
              <a:rPr lang="en-CA" dirty="0"/>
              <a:t>’’ </a:t>
            </a:r>
          </a:p>
          <a:p>
            <a:r>
              <a:rPr lang="en-CA" dirty="0"/>
              <a:t>                                                                   </a:t>
            </a:r>
            <a:r>
              <a:rPr lang="en-CA" u="sng" dirty="0"/>
              <a:t>E26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1238568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present our data that was obtained in Study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37222376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present our data that was obtained in Study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0939469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Five participants explicitly disagree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279773056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Five participants explicitly disagree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768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/>
              <a:t>“I’m not surprised that there are things in that bucket.</a:t>
            </a:r>
            <a:r>
              <a:rPr lang="en-CA" dirty="0"/>
              <a:t> [Instead,] </a:t>
            </a:r>
            <a:r>
              <a:rPr lang="en-CA" i="1" dirty="0"/>
              <a:t>I’m surprised that there are many of them.”</a:t>
            </a:r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’ </a:t>
            </a: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/>
              <a:t>F06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568344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/>
              <a:t>We perform three studies towards the general question: </a:t>
            </a:r>
            <a:r>
              <a:rPr lang="en-CA" u="sng" dirty="0"/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1286" y="2833816"/>
            <a:ext cx="45719" cy="3616411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212758" y="4431955"/>
            <a:ext cx="5766486" cy="494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38365" y="2405019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0220" y="645022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6472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5494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1670285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Six participants explicitly 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23592321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Six participants explicitly 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979216"/>
            <a:ext cx="10515600" cy="3645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/>
              <a:t>“since missing a release cycle isn’t a big deal, more features are kept from being released until they’re properly polished instead of being rushed at the end of a long release cycle”</a:t>
            </a:r>
            <a:endParaRPr lang="en-CA" dirty="0">
              <a:solidFill>
                <a:srgbClr val="FF0000">
                  <a:alpha val="29000"/>
                </a:srgbClr>
              </a:solidFill>
            </a:endParaRPr>
          </a:p>
          <a:p>
            <a:r>
              <a:rPr lang="en-CA" dirty="0">
                <a:solidFill>
                  <a:srgbClr val="FF0000">
                    <a:alpha val="29000"/>
                  </a:srgbClr>
                </a:solidFill>
              </a:rPr>
              <a:t>                                                                   </a:t>
            </a:r>
            <a:r>
              <a:rPr lang="en-CA" u="sng" dirty="0"/>
              <a:t>F15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26372207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114486722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41772351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/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30416988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1400689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/>
              <a:t>Even though issues are addressed, they may still suffer from delays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6264452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/>
              <a:t>Rapid releases are not silver bullets to reduce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7256853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/>
              <a:t>Workload, limited tests, and lack of code reviews are main reasons as to why delivery delays may occur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411918613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/>
              <a:t>Many possibilities for future research: replication, software quality, tooling, and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242512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2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software issue can either describe a bug, an enhancement, or a new feature</a:t>
            </a:r>
          </a:p>
        </p:txBody>
      </p:sp>
      <p:pic>
        <p:nvPicPr>
          <p:cNvPr id="4" name="Picture 4" descr="http://enhancedsteam.com/blog/wp-content/uploads/2013/06/no-bu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860" y="2694803"/>
            <a:ext cx="2088232" cy="2088233"/>
          </a:xfrm>
          <a:prstGeom prst="rect">
            <a:avLst/>
          </a:prstGeom>
          <a:noFill/>
        </p:spPr>
      </p:pic>
      <p:pic>
        <p:nvPicPr>
          <p:cNvPr id="5" name="Picture 8" descr="http://hautesecure.com/wp-content/uploads/2013/10/Network-Security-Softwar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4010" y="2816932"/>
            <a:ext cx="1843979" cy="1843979"/>
          </a:xfrm>
          <a:prstGeom prst="rect">
            <a:avLst/>
          </a:prstGeom>
          <a:noFill/>
        </p:spPr>
      </p:pic>
      <p:pic>
        <p:nvPicPr>
          <p:cNvPr id="6" name="Picture 10" descr="https://www.dragonartz.net/wp-content/uploads/2010/10/Vector-Charts-Clipart-with-Arrow-02-by-Drago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65907" y="2478780"/>
            <a:ext cx="2520280" cy="252028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24980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Bug fix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9003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New feature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7327" y="4783036"/>
            <a:ext cx="254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Enhancement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9379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694644"/>
          </a:xfrm>
        </p:spPr>
        <p:txBody>
          <a:bodyPr>
            <a:normAutofit/>
          </a:bodyPr>
          <a:lstStyle/>
          <a:p>
            <a:r>
              <a:rPr lang="en-CA" dirty="0"/>
              <a:t>We perform three studies towards the general question: </a:t>
            </a:r>
            <a:r>
              <a:rPr lang="en-CA" u="sng" dirty="0"/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1286" y="2833816"/>
            <a:ext cx="45719" cy="3616411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212758" y="4431955"/>
            <a:ext cx="5766486" cy="494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38365" y="2405019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0220" y="645022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6472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5494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5546389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0416"/>
            <a:ext cx="10515600" cy="2041501"/>
          </a:xfrm>
        </p:spPr>
        <p:txBody>
          <a:bodyPr>
            <a:noAutofit/>
          </a:bodyPr>
          <a:lstStyle/>
          <a:p>
            <a:pPr algn="ctr"/>
            <a:r>
              <a:rPr lang="en-CA" sz="8000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19952367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6"/>
            <a:ext cx="10515600" cy="1134262"/>
          </a:xfrm>
        </p:spPr>
        <p:txBody>
          <a:bodyPr>
            <a:noAutofit/>
          </a:bodyPr>
          <a:lstStyle/>
          <a:p>
            <a:r>
              <a:rPr lang="en-CA" sz="4400" dirty="0"/>
              <a:t>Study 1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008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Again… project factors are the most important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1368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232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</p:spTree>
    <p:extLst>
      <p:ext uri="{BB962C8B-B14F-4D97-AF65-F5344CB8AC3E}">
        <p14:creationId xmlns:p14="http://schemas.microsoft.com/office/powerpoint/2010/main" val="23929407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0608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Study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8281300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5685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Study 3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</p:spTree>
    <p:extLst>
      <p:ext uri="{BB962C8B-B14F-4D97-AF65-F5344CB8AC3E}">
        <p14:creationId xmlns:p14="http://schemas.microsoft.com/office/powerpoint/2010/main" val="36675877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6225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6792685" y="4777034"/>
            <a:ext cx="470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Constantia" panose="0203060205030603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06857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86735"/>
          </a:xfrm>
        </p:spPr>
        <p:txBody>
          <a:bodyPr>
            <a:normAutofit/>
          </a:bodyPr>
          <a:lstStyle/>
          <a:p>
            <a:r>
              <a:rPr lang="en-CA" dirty="0"/>
              <a:t>We perform three studies towards the general question: </a:t>
            </a:r>
            <a:r>
              <a:rPr lang="en-CA" u="sng" dirty="0"/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1286" y="2833816"/>
            <a:ext cx="45719" cy="3616411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212758" y="4431955"/>
            <a:ext cx="5766486" cy="494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38365" y="2405019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0220" y="645022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6472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5494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375320" y="3096397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2: Do rapid releases reduce delivery delays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264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15772"/>
          </a:xfrm>
        </p:spPr>
        <p:txBody>
          <a:bodyPr anchor="t">
            <a:normAutofit/>
          </a:bodyPr>
          <a:lstStyle/>
          <a:p>
            <a:r>
              <a:rPr lang="en-CA" dirty="0"/>
              <a:t>We perform three studies towards the general question: </a:t>
            </a:r>
            <a:r>
              <a:rPr lang="en-CA" u="sng" dirty="0"/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1286" y="2833816"/>
            <a:ext cx="45719" cy="3616411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212758" y="4431955"/>
            <a:ext cx="5766486" cy="494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38365" y="2405019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0220" y="645022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6472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5494" y="3995003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375320" y="3096397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2: Do rapid releases reduce delivery delays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096237" y="4752500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3: Why do delivery delays occur?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3068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/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09582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3216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study different types of delivery delay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05" y="1584487"/>
            <a:ext cx="7589189" cy="52735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7883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13530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03363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2111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6494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63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state of an issue </a:t>
            </a:r>
            <a:r>
              <a:rPr lang="en-CA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transition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from ‘reported’ to ‘fixed’ as it progresses until</a:t>
            </a:r>
            <a:b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</a:b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4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2726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2010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3" name="Arrow: U-Turn 2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1839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1 – the number of releases that are shipped before an issue is delivered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3" name="Arrow: U-Turn 2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 after one release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2563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2 – the number of days that are required to ship an addressed issue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5264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2 – the number of days that are required to ship an addressed issue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4660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2 – the number of days that are required to ship an addressed issue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Arrow: U-Turn 15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1365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2 – the number of days that are required to ship an addressed issue</a:t>
            </a:r>
            <a:endParaRPr lang="en-CA" u="sng" dirty="0"/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Arrow: U-Turn 15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65 days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43563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52854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72205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70636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Median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551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4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06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2726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09419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4579146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56563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state of an issue </a:t>
            </a:r>
            <a:r>
              <a:rPr lang="en-CA" dirty="0"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transition</a:t>
            </a: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from ‘reported’ to ‘fixed’ as it progresses until</a:t>
            </a:r>
            <a:b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</a:br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delivery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6752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Median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677955" y="4595203"/>
            <a:ext cx="9153330" cy="6521"/>
          </a:xfrm>
          <a:prstGeom prst="line">
            <a:avLst/>
          </a:prstGeom>
          <a:ln w="444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2616" y="4316290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MAD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39125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/>
              <a:t>Type 3 – the most prolonged delays of a given project</a:t>
            </a:r>
            <a:endParaRPr lang="en-CA" u="sng" dirty="0"/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Median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677955" y="4595203"/>
            <a:ext cx="9153330" cy="6521"/>
          </a:xfrm>
          <a:prstGeom prst="line">
            <a:avLst/>
          </a:prstGeom>
          <a:ln w="444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2616" y="4316290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MAD</a:t>
            </a:r>
          </a:p>
        </p:txBody>
      </p:sp>
      <p:sp>
        <p:nvSpPr>
          <p:cNvPr id="61" name="Oval 60"/>
          <p:cNvSpPr/>
          <p:nvPr/>
        </p:nvSpPr>
        <p:spPr>
          <a:xfrm>
            <a:off x="8332237" y="2444620"/>
            <a:ext cx="2174032" cy="136587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/>
          <p:cNvSpPr txBox="1"/>
          <p:nvPr/>
        </p:nvSpPr>
        <p:spPr>
          <a:xfrm>
            <a:off x="8249813" y="1898162"/>
            <a:ext cx="233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Prolonged!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24666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/>
              <a:t>Release cycle:</a:t>
            </a:r>
            <a:r>
              <a:rPr lang="en-CA" dirty="0"/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0061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/>
              <a:t>Release cycle:</a:t>
            </a:r>
            <a:r>
              <a:rPr lang="en-CA" dirty="0"/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4074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948" y="4597548"/>
            <a:ext cx="967910" cy="967910"/>
          </a:xfrm>
          <a:prstGeom prst="rect">
            <a:avLst/>
          </a:prstGeom>
          <a:noFill/>
        </p:spPr>
      </p:pic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02" y="4597548"/>
            <a:ext cx="967910" cy="9679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00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5372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124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52188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/>
              <a:t>Release cycle:</a:t>
            </a:r>
            <a:r>
              <a:rPr lang="en-CA" dirty="0"/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Background</a:t>
            </a: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4074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948" y="4597548"/>
            <a:ext cx="967910" cy="967910"/>
          </a:xfrm>
          <a:prstGeom prst="rect">
            <a:avLst/>
          </a:prstGeom>
          <a:noFill/>
        </p:spPr>
      </p:pic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02" y="4597548"/>
            <a:ext cx="967910" cy="9679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00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5372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124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rgbClr val="FF0000"/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3" name="Left Bracket 12"/>
          <p:cNvSpPr/>
          <p:nvPr/>
        </p:nvSpPr>
        <p:spPr>
          <a:xfrm rot="5400000">
            <a:off x="2975857" y="3087033"/>
            <a:ext cx="1433007" cy="3252175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Left Bracket 13"/>
          <p:cNvSpPr/>
          <p:nvPr/>
        </p:nvSpPr>
        <p:spPr>
          <a:xfrm rot="5400000">
            <a:off x="7423529" y="2990696"/>
            <a:ext cx="1433007" cy="3444847"/>
          </a:xfrm>
          <a:prstGeom prst="lef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2167856" y="3465513"/>
            <a:ext cx="304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Release Cycle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368" y="3465513"/>
            <a:ext cx="32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Release Cycle II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87220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71759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rgbClr val="FF0000">
              <a:alpha val="29000"/>
            </a:srgb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rgbClr val="FF0000"/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Conclusions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72060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How frequent is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3456418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is a lack of empirical research that investigate the frequency of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42957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There is a lack of empirical research that investigate the frequency of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7" name="Thought Bubble: Cloud 6"/>
          <p:cNvSpPr/>
          <p:nvPr/>
        </p:nvSpPr>
        <p:spPr>
          <a:xfrm rot="1160693">
            <a:off x="5694789" y="2163070"/>
            <a:ext cx="3680416" cy="238611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6310103" y="2782342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We must have more evidences…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8678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97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48195"/>
          </a:xfrm>
        </p:spPr>
        <p:txBody>
          <a:bodyPr>
            <a:normAutofit/>
          </a:bodyPr>
          <a:lstStyle/>
          <a:p>
            <a:r>
              <a:rPr lang="en-CA" dirty="0"/>
              <a:t>This study is also motivated by investigating the factors that lead to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268243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48195"/>
          </a:xfrm>
        </p:spPr>
        <p:txBody>
          <a:bodyPr>
            <a:normAutofit/>
          </a:bodyPr>
          <a:lstStyle/>
          <a:p>
            <a:r>
              <a:rPr lang="en-CA" dirty="0"/>
              <a:t>This study is also motivated by investigating the factors that lead to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837"/>
            <a:ext cx="3745158" cy="3871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2669" y="2771192"/>
            <a:ext cx="465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It would be very useful if we could avoid prolonged delays</a:t>
            </a:r>
          </a:p>
        </p:txBody>
      </p:sp>
      <p:sp>
        <p:nvSpPr>
          <p:cNvPr id="9" name="Speech Bubble: Oval 8"/>
          <p:cNvSpPr/>
          <p:nvPr/>
        </p:nvSpPr>
        <p:spPr>
          <a:xfrm>
            <a:off x="3293706" y="2519265"/>
            <a:ext cx="6811347" cy="1604866"/>
          </a:xfrm>
          <a:prstGeom prst="wedgeEllipseCallout">
            <a:avLst>
              <a:gd name="adj1" fmla="val -42751"/>
              <a:gd name="adj2" fmla="val 102195"/>
            </a:avLst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25648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08032"/>
          </a:xfrm>
        </p:spPr>
        <p:txBody>
          <a:bodyPr>
            <a:normAutofit/>
          </a:bodyPr>
          <a:lstStyle/>
          <a:p>
            <a:r>
              <a:rPr lang="en-CA" dirty="0"/>
              <a:t>We set out to empirically study 20.995 addressed issues from the Firefox, </a:t>
            </a:r>
            <a:r>
              <a:rPr lang="en-CA" dirty="0" err="1"/>
              <a:t>ArgoUML</a:t>
            </a:r>
            <a:r>
              <a:rPr lang="en-CA" dirty="0"/>
              <a:t>, and Eclipse projects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pic>
        <p:nvPicPr>
          <p:cNvPr id="5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0847" y="3079102"/>
            <a:ext cx="1584176" cy="1584176"/>
          </a:xfrm>
          <a:prstGeom prst="rect">
            <a:avLst/>
          </a:prstGeom>
          <a:noFill/>
        </p:spPr>
      </p:pic>
      <p:pic>
        <p:nvPicPr>
          <p:cNvPr id="6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6157" y="3079102"/>
            <a:ext cx="1512168" cy="1512168"/>
          </a:xfrm>
          <a:prstGeom prst="rect">
            <a:avLst/>
          </a:prstGeom>
          <a:noFill/>
        </p:spPr>
      </p:pic>
      <p:pic>
        <p:nvPicPr>
          <p:cNvPr id="7" name="Picture 6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9459" y="3115106"/>
            <a:ext cx="1520125" cy="151216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91253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Firefox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055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Eclipse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783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latin typeface="Constantia" panose="02030602050306030303" pitchFamily="18" charset="0"/>
              </a:rPr>
              <a:t>ArgoUML</a:t>
            </a:r>
            <a:endParaRPr lang="en-CA" sz="2800" dirty="0">
              <a:latin typeface="Constantia" panose="0203060205030603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18893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25362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12652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70938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4058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396859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31327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2273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20512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86200" y="3886199"/>
            <a:ext cx="1943100" cy="294212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4105275" y="3454401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79558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43700" y="3107094"/>
            <a:ext cx="2155466" cy="36828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02295" y="2583874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rgbClr val="FF0000"/>
                </a:solidFill>
                <a:latin typeface="Constantia" panose="02030602050306030303" pitchFamily="18" charset="0"/>
              </a:rPr>
              <a:t>34%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72036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2032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78639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9" name="Equals 8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29900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4309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4061389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release cycle 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5259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Minus Sign 11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4061389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release cycle duration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93849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12" name="Minus Sign 11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86622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5" name="Equals 4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7" name="Minus Sign 6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  <p:sp>
        <p:nvSpPr>
          <p:cNvPr id="10" name="Equals 9"/>
          <p:cNvSpPr/>
          <p:nvPr/>
        </p:nvSpPr>
        <p:spPr>
          <a:xfrm>
            <a:off x="9859765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1926" y="3605513"/>
            <a:ext cx="136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41340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3674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RQ1 – How often are addressed issues prevented from shipping?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238375"/>
            <a:ext cx="5210175" cy="440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38464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that are addressed during more stable stages of a release cycle tends to have shorter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RQ2 – Does the stage of the release cycle impact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85266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that are addressed during more stable stages of a release cycle tends to have shorter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RQ2 – Does the stage of the release cycle impact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17" y="2504805"/>
            <a:ext cx="5093965" cy="4267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91647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Issues are addressed well before the code freeze stage of their respective release cycle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RQ2 – Does the stage of the release cycle impact delivery delay?</a:t>
            </a:r>
          </a:p>
        </p:txBody>
      </p:sp>
    </p:spTree>
    <p:extLst>
      <p:ext uri="{BB962C8B-B14F-4D97-AF65-F5344CB8AC3E}">
        <p14:creationId xmlns:p14="http://schemas.microsoft.com/office/powerpoint/2010/main" val="4382824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5107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80157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2860907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We collect many factors that are computed using </a:t>
            </a:r>
            <a:r>
              <a:rPr lang="en-CA" i="1" dirty="0"/>
              <a:t>code repositories</a:t>
            </a:r>
            <a:r>
              <a:rPr lang="en-CA" dirty="0"/>
              <a:t> and </a:t>
            </a:r>
            <a:r>
              <a:rPr lang="en-CA" i="1" dirty="0"/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941344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We collect many factors that are computed using </a:t>
            </a:r>
            <a:r>
              <a:rPr lang="en-CA" i="1" dirty="0"/>
              <a:t>code repositories</a:t>
            </a:r>
            <a:r>
              <a:rPr lang="en-CA" dirty="0"/>
              <a:t> and </a:t>
            </a:r>
            <a:r>
              <a:rPr lang="en-CA" i="1" dirty="0"/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81671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We collect many factors that are computed using </a:t>
            </a:r>
            <a:r>
              <a:rPr lang="en-CA" i="1" dirty="0"/>
              <a:t>code repositories</a:t>
            </a:r>
            <a:r>
              <a:rPr lang="en-CA" dirty="0"/>
              <a:t> and </a:t>
            </a:r>
            <a:r>
              <a:rPr lang="en-CA" i="1" dirty="0"/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pic>
        <p:nvPicPr>
          <p:cNvPr id="9" name="Picture 8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8" y="3658655"/>
            <a:ext cx="781823" cy="7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69796" y="2714769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comments</a:t>
            </a:r>
          </a:p>
        </p:txBody>
      </p:sp>
      <p:sp>
        <p:nvSpPr>
          <p:cNvPr id="15" name="Rounded Rectangle 13"/>
          <p:cNvSpPr/>
          <p:nvPr/>
        </p:nvSpPr>
        <p:spPr>
          <a:xfrm>
            <a:off x="4769517" y="4478331"/>
            <a:ext cx="2652965" cy="1144665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I Think this bug is due to…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3544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2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Still…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98299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We collect many factors that are computed using </a:t>
            </a:r>
            <a:r>
              <a:rPr lang="en-CA" i="1" dirty="0"/>
              <a:t>code repositories</a:t>
            </a:r>
            <a:r>
              <a:rPr lang="en-CA" dirty="0"/>
              <a:t> and </a:t>
            </a:r>
            <a:r>
              <a:rPr lang="en-CA" i="1" dirty="0"/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pic>
        <p:nvPicPr>
          <p:cNvPr id="9" name="Picture 8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8" y="3658655"/>
            <a:ext cx="781823" cy="7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69796" y="2714769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comments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0139" y="271476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Experience of the resolvers</a:t>
            </a:r>
          </a:p>
        </p:txBody>
      </p:sp>
      <p:pic>
        <p:nvPicPr>
          <p:cNvPr id="12" name="Picture 12" descr="http://vignette4.wikia.nocookie.net/pokemon-revolution/images/4/41/004Charmander_OS_anime_2.png/revision/latest?cb=201506250820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8" y="3991565"/>
            <a:ext cx="1090674" cy="126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://vignette3.wikia.nocookie.net/super-smash-bros-destiny/images/2/23/006_charizard_by_izzyreddragon-d5goirn.png/revision/latest?cb=201403020339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042665"/>
            <a:ext cx="1739800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03342" y="444048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5" name="Rounded Rectangle 13"/>
          <p:cNvSpPr/>
          <p:nvPr/>
        </p:nvSpPr>
        <p:spPr>
          <a:xfrm>
            <a:off x="4769517" y="4478331"/>
            <a:ext cx="2652965" cy="1144665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I Think this bug is due to…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16572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Then, we analyze both delivery delay in terms of number of releases and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571112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Then, we analyze both delivery delay in terms of number of releases and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8201" y="3316831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Equals 5"/>
          <p:cNvSpPr/>
          <p:nvPr/>
        </p:nvSpPr>
        <p:spPr>
          <a:xfrm>
            <a:off x="5099977" y="3400169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4872975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R²</a:t>
            </a:r>
          </a:p>
        </p:txBody>
      </p:sp>
      <p:sp>
        <p:nvSpPr>
          <p:cNvPr id="8" name="Equals 7"/>
          <p:cNvSpPr/>
          <p:nvPr/>
        </p:nvSpPr>
        <p:spPr>
          <a:xfrm>
            <a:off x="5099977" y="491464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1725" y="3318962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0.62 – 0.96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1724" y="4831306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0.39 – 0.65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57473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 time invested on addressing issues and workload factors play an influential role to model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10095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 time invested on addressing issues and workload factors play an influential role to model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RQ4 – What are the most influential factors for modeling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12" y="2510634"/>
            <a:ext cx="5405175" cy="4258277"/>
          </a:xfrm>
          <a:prstGeom prst="rect">
            <a:avLst/>
          </a:prstGeom>
        </p:spPr>
      </p:pic>
      <p:pic>
        <p:nvPicPr>
          <p:cNvPr id="5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9437" y="2894930"/>
            <a:ext cx="583005" cy="58300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06468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Severity and priority levels have little influence on the delivery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690422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 time at which issues are addressed during a release cycle plays a major role in modeling delay in terms of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506209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/>
              <a:t>The time at which issues are addressed during a release cycle plays a major role in modeling delay in terms of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25" y="2469635"/>
            <a:ext cx="4332550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6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859124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 </a:t>
            </a: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important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3383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3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22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Delivered!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95086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164492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The proportion of issues that suffered from prolonged delays is under 25% for each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RQ5 – How well can we identify issues that will suffer from a prolonged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924568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The proportion of issues that suffered from prolonged delays is under 25% for each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RQ5 – How well can we identify issues that will suffer from a prolonged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63" y="1945146"/>
            <a:ext cx="6100723" cy="4872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48257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Our statistical models achieve a good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RQ5 – How well can we identify issues that will suffer from a prolonged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2202" y="3358500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9977" y="3358500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0.82 – 0.96</a:t>
            </a:r>
          </a:p>
        </p:txBody>
      </p:sp>
      <p:sp>
        <p:nvSpPr>
          <p:cNvPr id="7" name="Equals 6"/>
          <p:cNvSpPr/>
          <p:nvPr/>
        </p:nvSpPr>
        <p:spPr>
          <a:xfrm>
            <a:off x="5385727" y="3441838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11512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RQ6 – What are the most influential factors to model prolonged delays?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460989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RQ6 – What are the most influential factors to model prolonged delays?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" y="2173893"/>
            <a:ext cx="5750060" cy="4684105"/>
          </a:xfrm>
          <a:prstGeom prst="rect">
            <a:avLst/>
          </a:prstGeom>
        </p:spPr>
      </p:pic>
      <p:pic>
        <p:nvPicPr>
          <p:cNvPr id="7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739" y="2520473"/>
            <a:ext cx="812933" cy="81293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49318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/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RQ6 – What are the most influential factors to model prolonged delays?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" y="2173893"/>
            <a:ext cx="5750060" cy="468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350" y="2173894"/>
            <a:ext cx="5706650" cy="4684105"/>
          </a:xfrm>
          <a:prstGeom prst="rect">
            <a:avLst/>
          </a:prstGeom>
        </p:spPr>
      </p:pic>
      <p:pic>
        <p:nvPicPr>
          <p:cNvPr id="7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8739" y="2520473"/>
            <a:ext cx="812933" cy="812933"/>
          </a:xfrm>
          <a:prstGeom prst="rect">
            <a:avLst/>
          </a:prstGeom>
          <a:noFill/>
        </p:spPr>
      </p:pic>
      <p:pic>
        <p:nvPicPr>
          <p:cNvPr id="8" name="Picture 7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59864" y="2557425"/>
            <a:ext cx="780065" cy="77598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65613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674622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008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Again… project factors are the most important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2035142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Delivery delays represent an overhead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Conclusions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41" y="1972605"/>
            <a:ext cx="5839519" cy="4379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93239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7546</TotalTime>
  <Words>5229</Words>
  <Application>Microsoft Office PowerPoint</Application>
  <PresentationFormat>Widescreen</PresentationFormat>
  <Paragraphs>1146</Paragraphs>
  <Slides>207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3" baseType="lpstr">
      <vt:lpstr>Arial</vt:lpstr>
      <vt:lpstr>Calibri</vt:lpstr>
      <vt:lpstr>Calibri Light</vt:lpstr>
      <vt:lpstr>Constantia</vt:lpstr>
      <vt:lpstr>Times New Roman</vt:lpstr>
      <vt:lpstr>Office Theme</vt:lpstr>
      <vt:lpstr>Understanding the Delivery Delay of Addressed Issues in Large Software Projects</vt:lpstr>
      <vt:lpstr>A software issue can either describe a bug, an enhancement, or a new feature</vt:lpstr>
      <vt:lpstr>The state of an issue transition from ‘reported’ to ‘fixed’ as it progresses until delivery</vt:lpstr>
      <vt:lpstr>The state of an issue transition from ‘reported’ to ‘fixed’ as it progresses until delivery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Although an issue has been addressed, users may still wait some time to experience it</vt:lpstr>
      <vt:lpstr>Much effort has been invested on studying the needed time to address an issue</vt:lpstr>
      <vt:lpstr>However, studying the required time to deliver addressed issues remains as an open challenge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We perform three studies towards the general question: what leads to delivery delay?</vt:lpstr>
      <vt:lpstr>Agenda</vt:lpstr>
      <vt:lpstr>Agenda</vt:lpstr>
      <vt:lpstr>We study different types of delivery delay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1 – the number of releases that are shipped before an issue is delivered</vt:lpstr>
      <vt:lpstr>Type 2 – the number of days that are required to ship an addressed issue</vt:lpstr>
      <vt:lpstr>Type 2 – the number of days that are required to ship an addressed issue</vt:lpstr>
      <vt:lpstr>Type 2 – the number of days that are required to ship an addressed issue</vt:lpstr>
      <vt:lpstr>Type 2 – the number of days that are required to ship an addressed issue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Type 3 – the most prolonged delays of a given project</vt:lpstr>
      <vt:lpstr>Release cycle: is the time period that the development team takes to ship a new release</vt:lpstr>
      <vt:lpstr>Release cycle: is the time period that the development team takes to ship a new release</vt:lpstr>
      <vt:lpstr>Release cycle: is the time period that the development team takes to ship a new release</vt:lpstr>
      <vt:lpstr>Agenda</vt:lpstr>
      <vt:lpstr>Agenda</vt:lpstr>
      <vt:lpstr>How frequent is delivery delay?</vt:lpstr>
      <vt:lpstr>There is a lack of empirical research that investigate the frequency of delivery delays</vt:lpstr>
      <vt:lpstr>There is a lack of empirical research that investigate the frequency of delivery delays</vt:lpstr>
      <vt:lpstr>This study is also motivated by investigating the factors that lead to prolonged delays</vt:lpstr>
      <vt:lpstr>This study is also motivated by investigating the factors that lead to prolonged delays</vt:lpstr>
      <vt:lpstr>We set out to empirically study 20.995 addressed issues from the Firefox, ArgoUML, and Eclipse projects 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34% to 98% of addressed issues had their integration prevented from at least one release</vt:lpstr>
      <vt:lpstr>34% to 98% of addressed issues had their integration prevented from at least one release</vt:lpstr>
      <vt:lpstr>34% to 98% of addressed issues had their integration prevented from at least one release</vt:lpstr>
      <vt:lpstr>34% to 98% of addressed issues had their integration prevented from at least one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that are addressed during more stable stages of a release cycle tends to have shorter delays</vt:lpstr>
      <vt:lpstr>Issues that are addressed during more stable stages of a release cycle tends to have shorter delays</vt:lpstr>
      <vt:lpstr>Issues are addressed well before the code freeze stage of their respective release cycle</vt:lpstr>
      <vt:lpstr>PowerPoint Presentation</vt:lpstr>
      <vt:lpstr>PowerPoint Presentation</vt:lpstr>
      <vt:lpstr>PowerPoint Presentation</vt:lpstr>
      <vt:lpstr>We collect many factors that are computed using code repositories and issue tracking systems</vt:lpstr>
      <vt:lpstr>We collect many factors that are computed using code repositories and issue tracking systems</vt:lpstr>
      <vt:lpstr>We collect many factors that are computed using code repositories and issue tracking systems</vt:lpstr>
      <vt:lpstr>We collect many factors that are computed using code repositories and issue tracking systems</vt:lpstr>
      <vt:lpstr>Then, we analyze both delivery delay in terms of number of releases and days</vt:lpstr>
      <vt:lpstr>Then, we analyze both delivery delay in terms of number of releases and days</vt:lpstr>
      <vt:lpstr>The time invested on addressing issues and workload factors play an influential role to model delay in terms of releases</vt:lpstr>
      <vt:lpstr>The time invested on addressing issues and workload factors play an influential role to model delay in terms of releases</vt:lpstr>
      <vt:lpstr>Severity and priority levels have little influence on the delivery delay in terms of releases</vt:lpstr>
      <vt:lpstr>The time at which issues are addressed during a release cycle plays a major role in modeling delay in terms of days</vt:lpstr>
      <vt:lpstr>The time at which issues are addressed during a release cycle plays a major role in modeling delay in terms of days</vt:lpstr>
      <vt:lpstr>PowerPoint Presentation</vt:lpstr>
      <vt:lpstr>PowerPoint Presentation</vt:lpstr>
      <vt:lpstr>PowerPoint Presentation</vt:lpstr>
      <vt:lpstr>The proportion of issues that suffered from prolonged delays is under 25% for each dataset</vt:lpstr>
      <vt:lpstr>The proportion of issues that suffered from prolonged delays is under 25% for each dataset</vt:lpstr>
      <vt:lpstr>Our statistical models achieve a good fit</vt:lpstr>
      <vt:lpstr>Project factors are most important to model prolonged delays</vt:lpstr>
      <vt:lpstr>Project factors are most important to model prolonged delays</vt:lpstr>
      <vt:lpstr>Project factors are most important to model prolonged delays</vt:lpstr>
      <vt:lpstr>PowerPoint Presentation</vt:lpstr>
      <vt:lpstr>PowerPoint Presentation</vt:lpstr>
      <vt:lpstr>Delivery delays represent an overhead that development teams need to manage</vt:lpstr>
      <vt:lpstr>Do rapid releases reduce delivery delays?</vt:lpstr>
      <vt:lpstr>The allure of delivering new features more quickly has led many projects to adopt rapid release cycles</vt:lpstr>
      <vt:lpstr>However, the speed at which features are delivered using rapid releases still needs to be empirically checked </vt:lpstr>
      <vt:lpstr>We set out to empirically compare the delivery delay of traditional and rapid releases of the Firefox project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Although issues are fixed more quickly in rapid releases, they are delivered more slowly</vt:lpstr>
      <vt:lpstr>Although issues are fixed more quickly in rapid releases, they are delivered more slowly</vt:lpstr>
      <vt:lpstr>There is no significant difference with respect to issues’ lifetime</vt:lpstr>
      <vt:lpstr>Fixed issues are delivered more consistently in rapid releases</vt:lpstr>
      <vt:lpstr>PowerPoint Presentation</vt:lpstr>
      <vt:lpstr>PowerPoint Presentation</vt:lpstr>
      <vt:lpstr>PowerPoint Presentation</vt:lpstr>
      <vt:lpstr>Minor releases: a key reason as to why traditional releases can deliver fixed issues more quickly</vt:lpstr>
      <vt:lpstr>Minor releases: a key reason as to why traditional releases can deliver fixed issues more quickly</vt:lpstr>
      <vt:lpstr>Minor releases: a key reason as to why traditional releases can deliver fixed issues more quickly</vt:lpstr>
      <vt:lpstr>PowerPoint Presentation</vt:lpstr>
      <vt:lpstr>PowerPoint Presentation</vt:lpstr>
      <vt:lpstr>PowerPoint Presentation</vt:lpstr>
      <vt:lpstr>As in Study 1, we collect several factors that we suspect to share a relationship with delivery delay</vt:lpstr>
      <vt:lpstr>Prioritization is different among release strategies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Traditional releases behave as a queue while rapid releases behave as a stack</vt:lpstr>
      <vt:lpstr>PowerPoint Presentation</vt:lpstr>
      <vt:lpstr>PowerPoint Presentation</vt:lpstr>
      <vt:lpstr>A rapid release strategy is not a silver bullet to reduce delivery delay</vt:lpstr>
      <vt:lpstr>Why do Delivery Delays Occur?</vt:lpstr>
      <vt:lpstr>Reach deeper knowledge that was gained through quantitative analysis</vt:lpstr>
      <vt:lpstr>Verify to which extent our quantitative findings can be confirmed by our participants</vt:lpstr>
      <vt:lpstr>We survey 37 participants from the Firefox, ArgoUML, and Eclipse projects</vt:lpstr>
      <vt:lpstr>We perform the following analyses</vt:lpstr>
      <vt:lpstr>We perform the following analyses</vt:lpstr>
      <vt:lpstr>We perform the following analyses</vt:lpstr>
      <vt:lpstr>We perform the following analyses</vt:lpstr>
      <vt:lpstr>We perform the following analyses</vt:lpstr>
      <vt:lpstr>The most recurrent themes are ‘development activities’, ‘decision making’, ‘risk’, ‘frustration’, and ‘team collaboration’ </vt:lpstr>
      <vt:lpstr>Additional testing is one of the main perceived reasons as to why delivery delay occurs</vt:lpstr>
      <vt:lpstr>Additional testing is one of the main perceived reasons as to why delivery delay occurs</vt:lpstr>
      <vt:lpstr>Another main perceived reason is the workload</vt:lpstr>
      <vt:lpstr>Another main perceived reason is the workload</vt:lpstr>
      <vt:lpstr>‘Timing’ and ‘prioritization’ emerge as the most recurrent themes with respect to ‘decision making’</vt:lpstr>
      <vt:lpstr>‘Timing’ and ‘prioritization’ emerge as the most recurrent themes with respect to ‘decision making’</vt:lpstr>
      <vt:lpstr>‘Timing’ and ‘prioritization’ emerge as the most recurrent themes with respect to ‘decision making’</vt:lpstr>
      <vt:lpstr>‘Compatibility’ emerged as the most recurrent theme with respect to risk</vt:lpstr>
      <vt:lpstr>‘Compatibility’ emerged as the most recurrent theme with respect to risk</vt:lpstr>
      <vt:lpstr>The majority source of frustration is users’ ‘expectation’</vt:lpstr>
      <vt:lpstr>The majority source of frustration is users’ ‘expectation’</vt:lpstr>
      <vt:lpstr>The majority source of frustration is users’ ‘expectation’</vt:lpstr>
      <vt:lpstr>An overhead may be introduced when collaboration between teams is needed</vt:lpstr>
      <vt:lpstr>An overhead may be introduced when collaboration between teams is needed</vt:lpstr>
      <vt:lpstr>An overhead may be introduced when collaboration between teams is needed</vt:lpstr>
      <vt:lpstr>PowerPoint Presentation</vt:lpstr>
      <vt:lpstr>PowerPoint Presentation</vt:lpstr>
      <vt:lpstr>PowerPoint Presentation</vt:lpstr>
      <vt:lpstr>The main themes about the impact of adopting rapid cycles can be grouped into: ‘management’, ‘delivery’, and ‘development’</vt:lpstr>
      <vt:lpstr>The most recurrent theme regarding management is ‘flexibility’</vt:lpstr>
      <vt:lpstr>The most recurrent theme regarding management is ‘flexibility’</vt:lpstr>
      <vt:lpstr>Another recurrent theme regarding management was ‘risk mitigation’</vt:lpstr>
      <vt:lpstr>Another recurrent theme regarding management was ‘risk mitigation’</vt:lpstr>
      <vt:lpstr>By far, the most recurrent theme was the allure of ‘faster delivery’ of issues</vt:lpstr>
      <vt:lpstr>By far, the most recurrent theme was the allure of ‘faster delivery’ of issues</vt:lpstr>
      <vt:lpstr>By far, the most recurrent theme was the allure of ‘faster delivery’ of issues</vt:lpstr>
      <vt:lpstr>However, not all participants agree that rapid cycles deliver fixed issues faster</vt:lpstr>
      <vt:lpstr>However, not all participants agree that rapid cycles deliver fixed issues faster</vt:lpstr>
      <vt:lpstr>However, not all participants agree that rapid cycles deliver fixed issues faster</vt:lpstr>
      <vt:lpstr>‘Faster user feedback’ is another important theme regarding delivery</vt:lpstr>
      <vt:lpstr>‘Faster user feedback’ is another important theme regarding delivery</vt:lpstr>
      <vt:lpstr>Several themes emerged regarding development: ‘quality’, ‘better motivation’, and ‘better prototyping’</vt:lpstr>
      <vt:lpstr>Several themes emerged regarding development: ‘quality’, ‘better motivation’, and ‘better prototyping’ .</vt:lpstr>
      <vt:lpstr>Several themes emerged regarding development: ‘quality’, ‘better motivation’, and ‘better prototyping’ .</vt:lpstr>
      <vt:lpstr>PowerPoint Presentation</vt:lpstr>
      <vt:lpstr>PowerPoint Presentation</vt:lpstr>
      <vt:lpstr>PowerPoint Presentation</vt:lpstr>
      <vt:lpstr>We request feedback about our two studied themes: reasons for delivery delay and impact of rapid releases</vt:lpstr>
      <vt:lpstr>We present our data that was obtained in Study 1</vt:lpstr>
      <vt:lpstr>We present our data that was obtained in Study 1</vt:lpstr>
      <vt:lpstr>The most recurrent theme cited by our participants was ‘workload’</vt:lpstr>
      <vt:lpstr>The most recurrent theme cited by our participants was ‘workload’</vt:lpstr>
      <vt:lpstr>The most recurrent theme cited by our participants was ‘workload’</vt:lpstr>
      <vt:lpstr>We present our data that was obtained in Study 2</vt:lpstr>
      <vt:lpstr>We present our data that was obtained in Study 2</vt:lpstr>
      <vt:lpstr>Five participants explicitly disagree with our obtained data</vt:lpstr>
      <vt:lpstr>Five participants explicitly disagree with our obtained data</vt:lpstr>
      <vt:lpstr>Six participants explicitly agree with our obtained data</vt:lpstr>
      <vt:lpstr>Six participants explicitly agree with our obtained data</vt:lpstr>
      <vt:lpstr>PowerPoint Presentation</vt:lpstr>
      <vt:lpstr>PowerPoint Presentation</vt:lpstr>
      <vt:lpstr>Agenda</vt:lpstr>
      <vt:lpstr>Agenda</vt:lpstr>
      <vt:lpstr>Even though issues are addressed, they may still suffer from delays that development teams need to manage</vt:lpstr>
      <vt:lpstr>Rapid releases are not silver bullets to reduce delivery delays</vt:lpstr>
      <vt:lpstr>Workload, limited tests, and lack of code reviews are main reasons as to why delivery delays may occur</vt:lpstr>
      <vt:lpstr>Many possibilities for future research: replication, software quality, tooling, and prediction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Delivery Delay of Addressed Issues in Large Software Projects</dc:title>
  <dc:creator>Daniel Costa</dc:creator>
  <cp:lastModifiedBy>Daniel Costa</cp:lastModifiedBy>
  <cp:revision>73</cp:revision>
  <dcterms:created xsi:type="dcterms:W3CDTF">2017-01-25T17:35:52Z</dcterms:created>
  <dcterms:modified xsi:type="dcterms:W3CDTF">2017-02-03T16:28:10Z</dcterms:modified>
</cp:coreProperties>
</file>